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9" r:id="rId3"/>
    <p:sldId id="262" r:id="rId4"/>
    <p:sldId id="264" r:id="rId5"/>
    <p:sldId id="263" r:id="rId6"/>
    <p:sldId id="266" r:id="rId7"/>
    <p:sldId id="258" r:id="rId8"/>
    <p:sldId id="260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34F"/>
    <a:srgbClr val="EA1F1A"/>
    <a:srgbClr val="A5130F"/>
    <a:srgbClr val="0761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74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B0EC55-2349-4632-A8FA-8CE16C512490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061A86-17F8-4BF8-867A-21A946B24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86200"/>
            <a:ext cx="6553200" cy="2057401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prstTxWarp prst="textWave1">
              <a:avLst>
                <a:gd name="adj1" fmla="val 11522"/>
                <a:gd name="adj2" fmla="val 296"/>
              </a:avLst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 শুভেচ্ছা ও </a:t>
            </a:r>
            <a:r>
              <a:rPr lang="bn-IN" sz="3600" b="1" i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3600" b="1" i="1" spc="50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13876"/>
            <a:ext cx="7315200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>
                  <a:reflection blurRad="6350" stA="60000" endA="900" endPos="60000" dist="29997" dir="5400000" sy="-100000" algn="bl" rotWithShape="0"/>
                </a:effectLst>
              </a:rPr>
              <a:t>বাড়ির কাজ</a:t>
            </a:r>
            <a:endParaRPr lang="en-US" sz="54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bn-I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১। “কর্ণফুলী ধলেশ্বরী পদ্মা জলাঙ্গীরে দেয় অবিরল জল”-ব্যাখ্যা কর।								</a:t>
            </a: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২। “বিশালাক্ষী দিয়েছিল বর”-কাকে? কেন?			   </a:t>
            </a: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৩। কবি পৃথিবীর সেই স্থানটিকে সুন্দর ও করুণ বলেছেন কেন?</a:t>
            </a: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৪। “পানের বনের মতো হাওয়ায় চঞ্চল”-কে? কেন?</a:t>
            </a: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৫। “তাই সে জন্মেছে নীল বাংলার ঘাস আর ধানের ভিতর”-কে? কেন জন্মেছে?	</a:t>
            </a:r>
          </a:p>
          <a:p>
            <a:endParaRPr lang="bn-I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bn-IN" sz="2800" b="1" dirty="0" smtClean="0"/>
              <a:t>	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নিচের প্রশ্নগুলোর উত্তর দাওঃ</a:t>
            </a:r>
            <a:endParaRPr lang="en-US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4400" y="47244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সবাইকে শুভেচ্ছা</a:t>
            </a:r>
            <a:endParaRPr lang="en-US" sz="54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86800" cy="129540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1782"/>
              </a:avLst>
            </a:prstTxWarp>
            <a:spAutoFit/>
          </a:bodyPr>
          <a:lstStyle/>
          <a:p>
            <a:r>
              <a:rPr lang="bn-IN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... বাংলার রূপ আমি দেখিয়াছি তাই পৃথিবীর</a:t>
            </a:r>
          </a:p>
          <a:p>
            <a:r>
              <a:rPr lang="bn-IN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রূপ খুঁজিতে যাই না আর... </a:t>
            </a:r>
            <a:endParaRPr lang="en-US" sz="3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al Bangladesh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spc="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তোমরা যেখানে সাধ চলে যাও আমি এ বাংলার পাড়ে, রয়ে যাব...  </a:t>
            </a:r>
            <a:endParaRPr lang="en-US" sz="4000" b="1" spc="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banananda_Das_border_reov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4038600" cy="541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5943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জীবনানন্দ দাশ</a:t>
            </a:r>
            <a:endParaRPr lang="en-US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52400"/>
            <a:ext cx="4343400" cy="640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জন্মঃ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১৭ই ফেব্রুয়ারী ১৮৯৯,বরিশাল</a:t>
            </a:r>
          </a:p>
          <a:p>
            <a:r>
              <a:rPr lang="bn-IN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মৃত্যুঃ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২২শে অক্টোবর ১৯৫৪,কলকাতা</a:t>
            </a:r>
          </a:p>
          <a:p>
            <a:r>
              <a:rPr lang="bn-IN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কাব্যবৈশিষ্ট্যঃ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কবিগুরু রবীন্দ্রনাথ ঠাকুর তাঁর কাব্যবৈশিষ্ট্যকে ‘চিত্ররূপময়’ বলে আখ্যায়িত করেছেন।</a:t>
            </a:r>
          </a:p>
          <a:p>
            <a:r>
              <a:rPr lang="bn-IN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উপাধিঃ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কবি বুদ্ধদেব বসু তাঁকে ‘নির্জনতম কবি’ বলে আখ্যায়িত করেন।</a:t>
            </a:r>
          </a:p>
          <a:p>
            <a:r>
              <a:rPr lang="bn-IN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কৃতিত্বঃ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* কবিতায় সূক্ষ্ম ও গভীর অনুভবের জগৎ সৃষ্টি তাঁর অনবদ্য কাজ।</a:t>
            </a:r>
          </a:p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* জাতিসত্তা বিকাশের ক্ষেত্রে স্বাধীনতা সংগ্রামে তাঁর ‘নিসর্গবিষয়ক’ কবিতাগুলো বাঙালিকে বিশেষভাবে অণুপ্রানিত করেছিল।</a:t>
            </a:r>
          </a:p>
          <a:p>
            <a:r>
              <a:rPr lang="bn-IN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কাব্যগ্রন্থঃ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‘ঝরা পালক’, ‘ধূসর পাণ্ডুলিপি’, ‘বনলতা সেন’, ‘মহাপৃথিবী’, ‘বেলা অবেলা কালবেলা’, ‘রূপসী বাংলা’।</a:t>
            </a:r>
          </a:p>
          <a:p>
            <a:r>
              <a:rPr lang="bn-IN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প্রবন্ধগ্রন্থঃ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‘কবিতার কথা’।</a:t>
            </a:r>
          </a:p>
          <a:p>
            <a:r>
              <a:rPr lang="bn-IN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উপন্যাসঃ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‘মাল্যবান’, ‘সুতীর্থ’।</a:t>
            </a:r>
            <a:endParaRPr lang="bn-IN" sz="20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534400" cy="1981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181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আজকের পাঠ</a:t>
            </a:r>
          </a:p>
          <a:p>
            <a:pPr algn="ctr"/>
            <a:r>
              <a:rPr lang="bn-IN" sz="4800" b="1" dirty="0" smtClean="0">
                <a:ln w="11430"/>
                <a:solidFill>
                  <a:srgbClr val="076107"/>
                </a:solidFill>
                <a:effectLst>
                  <a:glow rad="139700">
                    <a:srgbClr val="EF534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এই পৃথিবীতে এক স্থান আছে </a:t>
            </a:r>
            <a:endParaRPr lang="en-US" sz="4800" b="1" dirty="0">
              <a:ln w="11430"/>
              <a:solidFill>
                <a:srgbClr val="076107"/>
              </a:solidFill>
              <a:effectLst>
                <a:glow rad="139700">
                  <a:srgbClr val="EF534F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snapshot.cf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0"/>
            <a:ext cx="5562600" cy="304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Oval 3"/>
          <p:cNvSpPr/>
          <p:nvPr/>
        </p:nvSpPr>
        <p:spPr>
          <a:xfrm>
            <a:off x="6553200" y="228600"/>
            <a:ext cx="20574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১/১</a:t>
            </a:r>
            <a:endParaRPr lang="en-US" sz="44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1600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29400" y="4419600"/>
            <a:ext cx="2147934" cy="207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IY-crepe-paper-flowers-300x300.jpg"/>
          <p:cNvPicPr>
            <a:picLocks noChangeAspect="1"/>
          </p:cNvPicPr>
          <p:nvPr/>
        </p:nvPicPr>
        <p:blipFill>
          <a:blip r:embed="rId4"/>
          <a:srcRect t="24000" r="-4000" b="20000"/>
          <a:stretch>
            <a:fillRect/>
          </a:stretch>
        </p:blipFill>
        <p:spPr>
          <a:xfrm rot="858616">
            <a:off x="1509293" y="3468090"/>
            <a:ext cx="3595681" cy="156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IY-crepe-paper-flowers-300x300.jpg"/>
          <p:cNvPicPr>
            <a:picLocks noChangeAspect="1"/>
          </p:cNvPicPr>
          <p:nvPr/>
        </p:nvPicPr>
        <p:blipFill>
          <a:blip r:embed="rId4"/>
          <a:srcRect t="24000" r="-4000" b="20000"/>
          <a:stretch>
            <a:fillRect/>
          </a:stretch>
        </p:blipFill>
        <p:spPr>
          <a:xfrm rot="11672578">
            <a:off x="4845705" y="1710754"/>
            <a:ext cx="3592271" cy="154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66801" y="2514600"/>
            <a:ext cx="7349938" cy="23845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আবৃত্তি সহ সরব পাঠ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67621123_b6bd9de27e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762000"/>
            <a:ext cx="7696201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_pair_of_ladybird-t2.jpg"/>
          <p:cNvPicPr>
            <a:picLocks noChangeAspect="1"/>
          </p:cNvPicPr>
          <p:nvPr/>
        </p:nvPicPr>
        <p:blipFill>
          <a:blip r:embed="rId3"/>
          <a:srcRect l="46154" t="50980" r="3077" b="5882"/>
          <a:stretch>
            <a:fillRect/>
          </a:stretch>
        </p:blipFill>
        <p:spPr>
          <a:xfrm>
            <a:off x="4267200" y="3200400"/>
            <a:ext cx="4724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rass-intro-311x1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4038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57200" y="914400"/>
            <a:ext cx="31242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4400" b="1" cap="all" dirty="0" smtClean="0"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শঙ্খচিল</a:t>
            </a:r>
            <a:r>
              <a:rPr lang="bn-IN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4495800" y="4876800"/>
            <a:ext cx="2774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800" b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সুদর্শন</a:t>
            </a:r>
            <a:endParaRPr lang="en-US" sz="4800" b="1" dirty="0">
              <a:ln w="11430"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791200"/>
            <a:ext cx="33858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মধুকূপী ঘাস</a:t>
            </a:r>
            <a:endParaRPr lang="en-US" sz="48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152400"/>
            <a:ext cx="52577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</a:rPr>
              <a:t>ছবিতে শব্দ বিশ্লেষণ</a:t>
            </a:r>
            <a:endParaRPr lang="en-US" sz="36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dlife_barn_ow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onali-danar-songkhochil.jpg"/>
          <p:cNvPicPr>
            <a:picLocks noChangeAspect="1"/>
          </p:cNvPicPr>
          <p:nvPr/>
        </p:nvPicPr>
        <p:blipFill>
          <a:blip r:embed="rId3"/>
          <a:srcRect r="57426" b="2240"/>
          <a:stretch>
            <a:fillRect/>
          </a:stretch>
        </p:blipFill>
        <p:spPr>
          <a:xfrm>
            <a:off x="1600200" y="2514600"/>
            <a:ext cx="22098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969344_502465116473946_1766896569_n.jpg"/>
          <p:cNvPicPr>
            <a:picLocks noChangeAspect="1"/>
          </p:cNvPicPr>
          <p:nvPr/>
        </p:nvPicPr>
        <p:blipFill>
          <a:blip r:embed="rId4"/>
          <a:srcRect l="22407" r="28577" b="33436"/>
          <a:stretch>
            <a:fillRect/>
          </a:stretch>
        </p:blipFill>
        <p:spPr>
          <a:xfrm>
            <a:off x="3657600" y="152400"/>
            <a:ext cx="46482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b02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286000"/>
            <a:ext cx="46482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arringtonia_acutangula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572000"/>
            <a:ext cx="50292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2000" y="2967335"/>
            <a:ext cx="15239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লক্ষ্মী পেঁচা 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562600"/>
            <a:ext cx="1904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শঙ্খ চিল </a:t>
            </a:r>
            <a:endParaRPr lang="en-US" sz="3600" b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1" y="1219200"/>
            <a:ext cx="1752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</a:rPr>
              <a:t>জারুল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3810000"/>
            <a:ext cx="1282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অশ্বত্থ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6096000"/>
            <a:ext cx="1282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হিজল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924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r="5400000" sy="-100000" algn="bl" rotWithShape="0"/>
                </a:effectLst>
                <a:latin typeface="SutonnyMJ" pitchFamily="2" charset="0"/>
              </a:rPr>
              <a:t>মূল্যায়ন</a:t>
            </a:r>
            <a:endParaRPr lang="en-US" sz="5400" b="1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r="5400000" sy="-100000" algn="bl" rotWithShape="0"/>
              </a:effectLst>
              <a:latin typeface="SutonnyMJ" pitchFamily="2" charset="0"/>
            </a:endParaRPr>
          </a:p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r="5400000" sy="-100000" algn="bl" rotWithShape="0"/>
                </a:effectLst>
              </a:rPr>
              <a:t>শ্রেণির </a:t>
            </a:r>
            <a:r>
              <a:rPr lang="bn-IN" sz="36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r="5400000" sy="-100000" algn="bl" rotWithShape="0"/>
                </a:effectLst>
              </a:rPr>
              <a:t>কাজ</a:t>
            </a:r>
            <a:endParaRPr lang="en-US" sz="36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r="5400000" sy="-100000" algn="bl" rotWithShape="0"/>
              </a:effectLst>
            </a:endParaRPr>
          </a:p>
          <a:p>
            <a:endParaRPr lang="bn-IN" sz="2400" dirty="0" smtClean="0"/>
          </a:p>
          <a:p>
            <a:r>
              <a:rPr lang="bn-IN" sz="3200" b="1" dirty="0" smtClean="0"/>
              <a:t>১।</a:t>
            </a:r>
            <a:r>
              <a:rPr lang="en-US" sz="3200" b="1" dirty="0" smtClean="0"/>
              <a:t> </a:t>
            </a:r>
            <a:r>
              <a:rPr lang="bn-IN" sz="3200" b="1" dirty="0" smtClean="0"/>
              <a:t>বারুণী কী?</a:t>
            </a:r>
          </a:p>
          <a:p>
            <a:r>
              <a:rPr lang="bn-IN" sz="3200" b="1" dirty="0" smtClean="0"/>
              <a:t>২।</a:t>
            </a:r>
            <a:r>
              <a:rPr lang="en-US" sz="3200" b="1" dirty="0" smtClean="0"/>
              <a:t> </a:t>
            </a:r>
            <a:r>
              <a:rPr lang="bn-IN" sz="3200" b="1" dirty="0" smtClean="0"/>
              <a:t>নাটা কী?</a:t>
            </a:r>
          </a:p>
          <a:p>
            <a:r>
              <a:rPr lang="bn-IN" sz="3200" b="1" dirty="0" smtClean="0"/>
              <a:t>৩।</a:t>
            </a:r>
            <a:r>
              <a:rPr lang="en-US" sz="3200" b="1" dirty="0" smtClean="0"/>
              <a:t> </a:t>
            </a:r>
            <a:r>
              <a:rPr lang="bn-IN" sz="3200" b="1" dirty="0" smtClean="0"/>
              <a:t>জীবনানন্দ দাশের মা কে?</a:t>
            </a:r>
          </a:p>
          <a:p>
            <a:r>
              <a:rPr lang="bn-IN" sz="3200" b="1" dirty="0" smtClean="0"/>
              <a:t>৪।</a:t>
            </a:r>
            <a:r>
              <a:rPr lang="en-US" sz="3200" b="1" dirty="0" smtClean="0"/>
              <a:t> </a:t>
            </a:r>
            <a:r>
              <a:rPr lang="bn-IN" sz="3200" b="1" dirty="0" smtClean="0"/>
              <a:t>জীবনানন্দ দাশ কীভাবে মারা যান?</a:t>
            </a:r>
          </a:p>
          <a:p>
            <a:r>
              <a:rPr lang="bn-IN" sz="3200" b="1" dirty="0" smtClean="0"/>
              <a:t>৫।</a:t>
            </a:r>
            <a:r>
              <a:rPr lang="en-US" sz="3200" b="1" dirty="0" smtClean="0"/>
              <a:t> </a:t>
            </a:r>
            <a:r>
              <a:rPr lang="bn-IN" sz="3200" b="1" dirty="0" smtClean="0"/>
              <a:t>কবি ছাড়া জীবনানন্দের অন্য কী সাহিত্যিক হিসেবে খ্যাতি আছে?</a:t>
            </a:r>
          </a:p>
          <a:p>
            <a:r>
              <a:rPr lang="bn-IN" sz="3200" b="1" dirty="0" smtClean="0"/>
              <a:t>৬।</a:t>
            </a:r>
            <a:r>
              <a:rPr lang="en-US" sz="3200" b="1" dirty="0" smtClean="0"/>
              <a:t> </a:t>
            </a:r>
            <a:r>
              <a:rPr lang="bn-IN" sz="3200" b="1" dirty="0" smtClean="0"/>
              <a:t>‘এই পৃথিবীতে এক স্থান আছে’-কবিতায় কয়টি গাছের নাম আছে?</a:t>
            </a:r>
          </a:p>
          <a:p>
            <a:r>
              <a:rPr lang="bn-IN" sz="3200" b="1" dirty="0" smtClean="0"/>
              <a:t>৭।</a:t>
            </a:r>
            <a:r>
              <a:rPr lang="en-US" sz="3200" b="1" dirty="0" smtClean="0"/>
              <a:t> </a:t>
            </a:r>
            <a:r>
              <a:rPr lang="bn-IN" sz="3200" b="1" dirty="0" smtClean="0"/>
              <a:t>কবিতাটিতে কয়টি পাখির নাম আছে?</a:t>
            </a:r>
          </a:p>
          <a:p>
            <a:endParaRPr lang="bn-IN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403</TotalTime>
  <Words>245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Lotus Computer</cp:lastModifiedBy>
  <cp:revision>49</cp:revision>
  <dcterms:created xsi:type="dcterms:W3CDTF">2014-08-18T05:11:40Z</dcterms:created>
  <dcterms:modified xsi:type="dcterms:W3CDTF">2016-12-22T18:05:04Z</dcterms:modified>
</cp:coreProperties>
</file>